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90F1-E283-4752-B821-D7C19ACF84E2}" type="datetimeFigureOut">
              <a:rPr lang="pl-PL" smtClean="0"/>
              <a:pPr/>
              <a:t>2011-09-11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E656-470A-4F5F-8415-8121A7DBA6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90F1-E283-4752-B821-D7C19ACF84E2}" type="datetimeFigureOut">
              <a:rPr lang="pl-PL" smtClean="0"/>
              <a:pPr/>
              <a:t>2011-09-11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E656-470A-4F5F-8415-8121A7DBA6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90F1-E283-4752-B821-D7C19ACF84E2}" type="datetimeFigureOut">
              <a:rPr lang="pl-PL" smtClean="0"/>
              <a:pPr/>
              <a:t>2011-09-11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E656-470A-4F5F-8415-8121A7DBA6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90F1-E283-4752-B821-D7C19ACF84E2}" type="datetimeFigureOut">
              <a:rPr lang="pl-PL" smtClean="0"/>
              <a:pPr/>
              <a:t>2011-09-11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E656-470A-4F5F-8415-8121A7DBA6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90F1-E283-4752-B821-D7C19ACF84E2}" type="datetimeFigureOut">
              <a:rPr lang="pl-PL" smtClean="0"/>
              <a:pPr/>
              <a:t>2011-09-11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E656-470A-4F5F-8415-8121A7DBA6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1D28-36E9-48F6-8C04-BE11EE393EA2}" type="datetimeFigureOut">
              <a:rPr lang="pl-PL" smtClean="0"/>
              <a:pPr/>
              <a:t>2011-09-11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DEB0-FE46-4B65-BEF3-1B7248E5DCA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Picture 2" descr="Po prostu Agnieszka - konferencja naukow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952500" cy="95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galcz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12360" y="332656"/>
            <a:ext cx="945654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90F1-E283-4752-B821-D7C19ACF84E2}" type="datetimeFigureOut">
              <a:rPr lang="pl-PL" smtClean="0"/>
              <a:pPr/>
              <a:t>2011-09-11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E656-470A-4F5F-8415-8121A7DBA6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90F1-E283-4752-B821-D7C19ACF84E2}" type="datetimeFigureOut">
              <a:rPr lang="pl-PL" smtClean="0"/>
              <a:pPr/>
              <a:t>2011-09-11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E656-470A-4F5F-8415-8121A7DBA6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90F1-E283-4752-B821-D7C19ACF84E2}" type="datetimeFigureOut">
              <a:rPr lang="pl-PL" smtClean="0"/>
              <a:pPr/>
              <a:t>2011-09-11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E656-470A-4F5F-8415-8121A7DBA6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90F1-E283-4752-B821-D7C19ACF84E2}" type="datetimeFigureOut">
              <a:rPr lang="pl-PL" smtClean="0"/>
              <a:pPr/>
              <a:t>2011-09-11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E656-470A-4F5F-8415-8121A7DBA6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90F1-E283-4752-B821-D7C19ACF84E2}" type="datetimeFigureOut">
              <a:rPr lang="pl-PL" smtClean="0"/>
              <a:pPr/>
              <a:t>2011-09-11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E656-470A-4F5F-8415-8121A7DBA6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690F1-E283-4752-B821-D7C19ACF84E2}" type="datetimeFigureOut">
              <a:rPr lang="pl-PL" smtClean="0"/>
              <a:pPr/>
              <a:t>2011-09-11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AE656-470A-4F5F-8415-8121A7DBA62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936103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600000" rev="0"/>
            </a:camera>
            <a:lightRig rig="threePt" dir="t"/>
          </a:scene3d>
          <a:sp3d/>
        </p:spPr>
        <p:txBody>
          <a:bodyPr>
            <a:flatTx/>
          </a:bodyPr>
          <a:lstStyle>
            <a:lvl1pPr>
              <a:defRPr b="1" i="1">
                <a:latin typeface="Chiller" pitchFamily="82" charset="0"/>
              </a:defRPr>
            </a:lvl1pPr>
          </a:lstStyle>
          <a:p>
            <a:r>
              <a:rPr lang="pl-PL" dirty="0" smtClean="0"/>
              <a:t>Ocalić od zapomnienia…</a:t>
            </a:r>
            <a:endParaRPr lang="pl-PL" dirty="0"/>
          </a:p>
        </p:txBody>
      </p:sp>
      <p:pic>
        <p:nvPicPr>
          <p:cNvPr id="5" name="Picture 2" descr="Po prostu Agnieszka - konferencja naukow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952500" cy="95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gal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2360" y="332656"/>
            <a:ext cx="945654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pole tekstowe 8"/>
          <p:cNvSpPr txBox="1"/>
          <p:nvPr/>
        </p:nvSpPr>
        <p:spPr>
          <a:xfrm>
            <a:off x="467544" y="1700808"/>
            <a:ext cx="37444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„W dal odejdę z tą jasną nadzieją…”</a:t>
            </a:r>
          </a:p>
          <a:p>
            <a:r>
              <a:rPr lang="pl-PL" sz="2000" b="1" dirty="0">
                <a:latin typeface="Monotype Corsiva" pitchFamily="66" charset="0"/>
              </a:rPr>
              <a:t> </a:t>
            </a:r>
            <a:r>
              <a:rPr lang="pl-PL" sz="2000" b="1" dirty="0" smtClean="0">
                <a:latin typeface="Monotype Corsiva" pitchFamily="66" charset="0"/>
              </a:rPr>
              <a:t>                                  A. Osiecka</a:t>
            </a:r>
            <a:endParaRPr lang="pl-PL" sz="2000" b="1" dirty="0">
              <a:latin typeface="Monotype Corsiva" pitchFamily="66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076056" y="4221088"/>
            <a:ext cx="367240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„Chciałbym i mój ślad na drogach</a:t>
            </a:r>
            <a:b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ocalić od zapomnienia.”</a:t>
            </a:r>
          </a:p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            K. I. Gałczyński</a:t>
            </a:r>
          </a:p>
          <a:p>
            <a:pPr algn="ctr"/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323528" y="6309320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Opr. Elżbieta Ciemięga</a:t>
            </a:r>
            <a:endParaRPr lang="pl-PL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pl-PL" sz="2700" dirty="0" smtClean="0">
                <a:latin typeface="Monotype Corsiva" pitchFamily="66" charset="0"/>
              </a:rPr>
              <a:t>„</a:t>
            </a:r>
            <a:r>
              <a:rPr lang="pl-PL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Chciałbym oczu twoich chmurność</a:t>
            </a:r>
            <a:br>
              <a:rPr lang="pl-PL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pl-PL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ocalić od zapomnienia.”</a:t>
            </a:r>
            <a:r>
              <a:rPr lang="pl-PL" sz="1800" dirty="0" smtClean="0"/>
              <a:t/>
            </a:r>
            <a:br>
              <a:rPr lang="pl-PL" sz="1800" dirty="0" smtClean="0"/>
            </a:br>
            <a:endParaRPr lang="pl-PL" sz="1800" dirty="0"/>
          </a:p>
        </p:txBody>
      </p:sp>
      <p:pic>
        <p:nvPicPr>
          <p:cNvPr id="5" name="Symbol zastępczy zawartości 4" descr="W-wa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628800"/>
            <a:ext cx="3048000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ymbol zastępczy zawartości 8" descr="W-wa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484784"/>
            <a:ext cx="3092152" cy="23042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pole tekstowe 5"/>
          <p:cNvSpPr txBox="1"/>
          <p:nvPr/>
        </p:nvSpPr>
        <p:spPr>
          <a:xfrm>
            <a:off x="755576" y="350100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Urodzona w Warszawie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://1.bp.blogspot.com/-llc45xiwgXM/TeebQssvb5I/AAAAAAAAAX0/0XD0I4nkQb8/s1600/agniesz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005063"/>
            <a:ext cx="2326407" cy="24601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pole tekstowe 7"/>
          <p:cNvSpPr txBox="1"/>
          <p:nvPr/>
        </p:nvSpPr>
        <p:spPr>
          <a:xfrm>
            <a:off x="467544" y="544522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Pochowana   na Powązkach</a:t>
            </a:r>
            <a:endParaRPr lang="pl-PL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860032" y="328498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Urodzony w Warszawie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6148" name="Picture 4" descr="http://www.genealogia.okiem.pl/foto2/albums/userpics/10325/Groby_znanych_Polakow_36409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861048"/>
            <a:ext cx="2160240" cy="25922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pole tekstowe 11"/>
          <p:cNvSpPr txBox="1"/>
          <p:nvPr/>
        </p:nvSpPr>
        <p:spPr>
          <a:xfrm>
            <a:off x="7236296" y="558924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Pochowany  na Powązkach</a:t>
            </a:r>
            <a:endParaRPr lang="pl-PL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„A ja chciałbym twoje ręce </a:t>
            </a:r>
            <a:br>
              <a:rPr lang="pl-PL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pl-PL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ocalić od zapomnienia. „</a:t>
            </a: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2792" cy="4781128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b="1" dirty="0" smtClean="0"/>
              <a:t>Pochodziła z rodziny inteligenckiej.</a:t>
            </a:r>
          </a:p>
          <a:p>
            <a:pPr>
              <a:buNone/>
            </a:pPr>
            <a:endParaRPr lang="pl-PL" sz="1800" b="1" dirty="0" smtClean="0"/>
          </a:p>
          <a:p>
            <a:pPr>
              <a:buNone/>
            </a:pPr>
            <a:r>
              <a:rPr lang="pl-PL" sz="1800" b="1" dirty="0" smtClean="0"/>
              <a:t>WYKSZTAŁCENIE:</a:t>
            </a:r>
          </a:p>
          <a:p>
            <a:pPr>
              <a:buNone/>
            </a:pPr>
            <a:r>
              <a:rPr lang="pl-PL" sz="1800" b="1" dirty="0" smtClean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pl-PL" sz="1800" b="1" dirty="0" smtClean="0">
                <a:solidFill>
                  <a:schemeClr val="accent3">
                    <a:lumMod val="50000"/>
                  </a:schemeClr>
                </a:solidFill>
              </a:rPr>
              <a:t>dziennikarstwo,</a:t>
            </a:r>
          </a:p>
          <a:p>
            <a:pPr>
              <a:buNone/>
            </a:pPr>
            <a:r>
              <a:rPr lang="pl-PL" sz="1800" b="1" dirty="0" smtClean="0">
                <a:solidFill>
                  <a:schemeClr val="accent3">
                    <a:lumMod val="50000"/>
                  </a:schemeClr>
                </a:solidFill>
              </a:rPr>
              <a:t>-r</a:t>
            </a:r>
            <a:r>
              <a:rPr lang="pl-PL" sz="1800" b="1" dirty="0" smtClean="0">
                <a:solidFill>
                  <a:schemeClr val="accent3">
                    <a:lumMod val="50000"/>
                  </a:schemeClr>
                </a:solidFill>
              </a:rPr>
              <a:t>eżyseria filmowa.</a:t>
            </a:r>
          </a:p>
          <a:p>
            <a:pPr>
              <a:buNone/>
            </a:pPr>
            <a:endParaRPr lang="pl-PL" sz="1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pl-PL" sz="1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   </a:t>
            </a:r>
            <a:r>
              <a:rPr lang="pl-PL" sz="1800" b="1" dirty="0" smtClean="0"/>
              <a:t>córka - Agata</a:t>
            </a:r>
            <a:endParaRPr lang="pl-PL" sz="18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499992" y="1600200"/>
            <a:ext cx="4186808" cy="4525963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b="1" dirty="0" smtClean="0"/>
              <a:t>Pochodził z rodziny drobnomieszczańskiej.</a:t>
            </a:r>
          </a:p>
          <a:p>
            <a:pPr>
              <a:buNone/>
            </a:pPr>
            <a:endParaRPr lang="pl-PL" sz="1800" b="1" dirty="0" smtClean="0"/>
          </a:p>
          <a:p>
            <a:pPr>
              <a:buNone/>
            </a:pPr>
            <a:r>
              <a:rPr lang="pl-PL" sz="1800" b="1" dirty="0" smtClean="0"/>
              <a:t>WYKSZTAŁCENIE:</a:t>
            </a:r>
          </a:p>
          <a:p>
            <a:pPr>
              <a:buFontTx/>
              <a:buChar char="-"/>
            </a:pPr>
            <a:r>
              <a:rPr lang="pl-PL" sz="1800" b="1" dirty="0" smtClean="0">
                <a:solidFill>
                  <a:schemeClr val="accent3">
                    <a:lumMod val="50000"/>
                  </a:schemeClr>
                </a:solidFill>
              </a:rPr>
              <a:t>filologia angielska,</a:t>
            </a:r>
          </a:p>
          <a:p>
            <a:pPr>
              <a:buFontTx/>
              <a:buChar char="-"/>
            </a:pPr>
            <a:r>
              <a:rPr lang="pl-PL" sz="1800" b="1" dirty="0" smtClean="0">
                <a:solidFill>
                  <a:schemeClr val="accent3">
                    <a:lumMod val="50000"/>
                  </a:schemeClr>
                </a:solidFill>
              </a:rPr>
              <a:t>f</a:t>
            </a:r>
            <a:r>
              <a:rPr lang="pl-PL" sz="1800" b="1" dirty="0" smtClean="0">
                <a:solidFill>
                  <a:schemeClr val="accent3">
                    <a:lumMod val="50000"/>
                  </a:schemeClr>
                </a:solidFill>
              </a:rPr>
              <a:t>ilologia klasyczna.</a:t>
            </a:r>
          </a:p>
          <a:p>
            <a:pPr>
              <a:buFontTx/>
              <a:buChar char="-"/>
            </a:pPr>
            <a:endParaRPr lang="pl-PL" sz="1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pl-PL" sz="1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pl-PL" sz="1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l-PL" sz="1800" b="1" dirty="0" smtClean="0">
                <a:solidFill>
                  <a:schemeClr val="accent3">
                    <a:lumMod val="50000"/>
                  </a:schemeClr>
                </a:solidFill>
              </a:rPr>
              <a:t>            </a:t>
            </a:r>
            <a:r>
              <a:rPr lang="pl-PL" sz="1800" b="1" dirty="0" smtClean="0"/>
              <a:t>córka - Kira</a:t>
            </a:r>
            <a:endParaRPr lang="pl-PL" sz="1800" b="1" dirty="0" smtClean="0"/>
          </a:p>
          <a:p>
            <a:pPr>
              <a:buNone/>
            </a:pPr>
            <a:endParaRPr lang="pl-PL" sz="18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pl-PL" sz="18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Obraz 4" descr="agata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077072"/>
            <a:ext cx="2232248" cy="1600000"/>
          </a:xfrm>
          <a:prstGeom prst="rect">
            <a:avLst/>
          </a:prstGeom>
        </p:spPr>
      </p:pic>
      <p:pic>
        <p:nvPicPr>
          <p:cNvPr id="6" name="Obraz 5" descr="kira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3789040"/>
            <a:ext cx="1440160" cy="19844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„Więc ja chciałbym twoje serce</a:t>
            </a:r>
            <a:br>
              <a:rPr lang="pl-PL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pl-PL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ocalić od zapomnienia.”</a:t>
            </a: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b="1" dirty="0" smtClean="0"/>
              <a:t>PUBLIKACJE:</a:t>
            </a:r>
          </a:p>
          <a:p>
            <a:pPr>
              <a:buNone/>
            </a:pPr>
            <a:r>
              <a:rPr lang="pl-PL" sz="1800" b="1" dirty="0" smtClean="0"/>
              <a:t>r</a:t>
            </a:r>
            <a:r>
              <a:rPr lang="pl-PL" sz="1800" b="1" dirty="0" smtClean="0"/>
              <a:t>adio, prasa</a:t>
            </a:r>
          </a:p>
          <a:p>
            <a:pPr>
              <a:buNone/>
            </a:pPr>
            <a:endParaRPr lang="pl-PL" sz="1800" b="1" dirty="0" smtClean="0"/>
          </a:p>
          <a:p>
            <a:pPr>
              <a:buNone/>
            </a:pPr>
            <a:endParaRPr lang="pl-PL" sz="1800" b="1" dirty="0" smtClean="0"/>
          </a:p>
          <a:p>
            <a:pPr>
              <a:buNone/>
            </a:pPr>
            <a:endParaRPr lang="pl-PL" sz="1800" b="1" dirty="0" smtClean="0"/>
          </a:p>
          <a:p>
            <a:pPr>
              <a:buNone/>
            </a:pPr>
            <a:endParaRPr lang="pl-PL" sz="1800" b="1" dirty="0" smtClean="0"/>
          </a:p>
          <a:p>
            <a:pPr>
              <a:buNone/>
            </a:pPr>
            <a:endParaRPr lang="pl-PL" sz="1800" b="1" dirty="0" smtClean="0"/>
          </a:p>
          <a:p>
            <a:pPr>
              <a:buNone/>
            </a:pPr>
            <a:endParaRPr lang="pl-PL" sz="1800" b="1" dirty="0" smtClean="0"/>
          </a:p>
          <a:p>
            <a:pPr>
              <a:buNone/>
            </a:pPr>
            <a:endParaRPr lang="pl-PL" sz="1800" b="1" dirty="0" smtClean="0"/>
          </a:p>
          <a:p>
            <a:pPr>
              <a:buNone/>
            </a:pPr>
            <a:endParaRPr lang="pl-PL" sz="1800" b="1" dirty="0" smtClean="0"/>
          </a:p>
          <a:p>
            <a:pPr>
              <a:buNone/>
            </a:pPr>
            <a:r>
              <a:rPr lang="pl-PL" sz="1800" b="1" dirty="0" smtClean="0"/>
              <a:t>TWÓRCZOŚĆ:</a:t>
            </a:r>
          </a:p>
          <a:p>
            <a:pPr algn="just">
              <a:buNone/>
            </a:pPr>
            <a:r>
              <a:rPr lang="pl-PL" sz="1800" b="1" dirty="0" smtClean="0">
                <a:solidFill>
                  <a:schemeClr val="accent3">
                    <a:lumMod val="50000"/>
                  </a:schemeClr>
                </a:solidFill>
              </a:rPr>
              <a:t>w</a:t>
            </a:r>
            <a:r>
              <a:rPr lang="pl-PL" sz="1800" b="1" dirty="0" smtClean="0">
                <a:solidFill>
                  <a:schemeClr val="accent3">
                    <a:lumMod val="50000"/>
                  </a:schemeClr>
                </a:solidFill>
              </a:rPr>
              <a:t>iersze, piosenki, sztuki teatralne,  teksty kabaretowe.</a:t>
            </a:r>
          </a:p>
          <a:p>
            <a:pPr>
              <a:buNone/>
            </a:pPr>
            <a:endParaRPr lang="pl-PL" sz="1800" b="1" dirty="0"/>
          </a:p>
        </p:txBody>
      </p:sp>
      <p:pic>
        <p:nvPicPr>
          <p:cNvPr id="5" name="Symbol zastępczy zawartości 4" descr="Osiecka-radio-7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348880"/>
            <a:ext cx="2664296" cy="26216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e tekstowe 5"/>
          <p:cNvSpPr txBox="1"/>
          <p:nvPr/>
        </p:nvSpPr>
        <p:spPr>
          <a:xfrm>
            <a:off x="4499992" y="1628800"/>
            <a:ext cx="4032448" cy="480131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b="1" dirty="0" smtClean="0"/>
              <a:t>PUBLIKACJE:</a:t>
            </a:r>
          </a:p>
          <a:p>
            <a:r>
              <a:rPr lang="pl-PL" b="1" dirty="0" smtClean="0"/>
              <a:t>p</a:t>
            </a:r>
            <a:r>
              <a:rPr lang="pl-PL" b="1" dirty="0" smtClean="0"/>
              <a:t>rasa, radio</a:t>
            </a:r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r>
              <a:rPr lang="pl-PL" b="1" dirty="0" smtClean="0"/>
              <a:t>TWÓRCZOŚĆ:</a:t>
            </a:r>
          </a:p>
          <a:p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w</a:t>
            </a: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iersze, teksty kabaretowe, piosenki, tłumaczenia.</a:t>
            </a:r>
          </a:p>
          <a:p>
            <a:endParaRPr lang="pl-PL" b="1" dirty="0" smtClean="0"/>
          </a:p>
          <a:p>
            <a:endParaRPr lang="pl-PL" b="1" dirty="0"/>
          </a:p>
        </p:txBody>
      </p:sp>
      <p:pic>
        <p:nvPicPr>
          <p:cNvPr id="7" name="Obraz 6" descr="gałcz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2348880"/>
            <a:ext cx="2592288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„Chciałbym i blask naszej lampy</a:t>
            </a:r>
            <a:br>
              <a:rPr lang="pl-PL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pl-PL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ocalić od zapomnienia.”</a:t>
            </a: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70912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b="1" dirty="0" smtClean="0"/>
              <a:t>INTERPRETACJE MUZYCZNE</a:t>
            </a:r>
          </a:p>
          <a:p>
            <a:pPr>
              <a:buNone/>
            </a:pPr>
            <a:r>
              <a:rPr lang="pl-PL" sz="1800" b="1" dirty="0" smtClean="0"/>
              <a:t>UTWORY OSIECKIEJ ŚPIEWALI (między innymi):</a:t>
            </a:r>
          </a:p>
          <a:p>
            <a:pPr>
              <a:buNone/>
            </a:pPr>
            <a:r>
              <a:rPr lang="pl-PL" sz="1800" b="1" dirty="0" smtClean="0">
                <a:solidFill>
                  <a:schemeClr val="accent3">
                    <a:lumMod val="50000"/>
                  </a:schemeClr>
                </a:solidFill>
              </a:rPr>
              <a:t>Maria </a:t>
            </a:r>
            <a:r>
              <a:rPr lang="pl-PL" sz="1800" b="1" dirty="0" smtClean="0">
                <a:solidFill>
                  <a:schemeClr val="accent3">
                    <a:lumMod val="50000"/>
                  </a:schemeClr>
                </a:solidFill>
              </a:rPr>
              <a:t>Jeżowska</a:t>
            </a:r>
          </a:p>
          <a:p>
            <a:pPr>
              <a:buNone/>
            </a:pPr>
            <a:r>
              <a:rPr lang="pl-PL" sz="1800" b="1" dirty="0" smtClean="0">
                <a:solidFill>
                  <a:schemeClr val="accent3">
                    <a:lumMod val="50000"/>
                  </a:schemeClr>
                </a:solidFill>
              </a:rPr>
              <a:t>Edmund </a:t>
            </a:r>
            <a:r>
              <a:rPr lang="pl-PL" sz="1800" b="1" dirty="0" smtClean="0">
                <a:solidFill>
                  <a:schemeClr val="accent3">
                    <a:lumMod val="50000"/>
                  </a:schemeClr>
                </a:solidFill>
              </a:rPr>
              <a:t>Fetting</a:t>
            </a:r>
          </a:p>
          <a:p>
            <a:pPr>
              <a:buNone/>
            </a:pPr>
            <a:r>
              <a:rPr lang="pl-PL" sz="1800" b="1" dirty="0" smtClean="0">
                <a:solidFill>
                  <a:schemeClr val="accent3">
                    <a:lumMod val="50000"/>
                  </a:schemeClr>
                </a:solidFill>
              </a:rPr>
              <a:t>Maryla </a:t>
            </a:r>
            <a:r>
              <a:rPr lang="pl-PL" sz="1800" b="1" dirty="0" smtClean="0">
                <a:solidFill>
                  <a:schemeClr val="accent3">
                    <a:lumMod val="50000"/>
                  </a:schemeClr>
                </a:solidFill>
              </a:rPr>
              <a:t>Rodowicz</a:t>
            </a:r>
          </a:p>
          <a:p>
            <a:pPr>
              <a:buNone/>
            </a:pPr>
            <a:r>
              <a:rPr lang="pl-PL" sz="1800" b="1" dirty="0" smtClean="0">
                <a:solidFill>
                  <a:schemeClr val="accent3">
                    <a:lumMod val="50000"/>
                  </a:schemeClr>
                </a:solidFill>
              </a:rPr>
              <a:t>Violetta </a:t>
            </a:r>
            <a:r>
              <a:rPr lang="pl-PL" sz="1800" b="1" dirty="0" smtClean="0">
                <a:solidFill>
                  <a:schemeClr val="accent3">
                    <a:lumMod val="50000"/>
                  </a:schemeClr>
                </a:solidFill>
              </a:rPr>
              <a:t>Villas</a:t>
            </a:r>
          </a:p>
          <a:p>
            <a:pPr>
              <a:buNone/>
            </a:pPr>
            <a:r>
              <a:rPr lang="pl-PL" sz="1800" b="1" dirty="0" smtClean="0">
                <a:solidFill>
                  <a:schemeClr val="accent3">
                    <a:lumMod val="50000"/>
                  </a:schemeClr>
                </a:solidFill>
              </a:rPr>
              <a:t>Urszula </a:t>
            </a:r>
            <a:r>
              <a:rPr lang="pl-PL" sz="1800" b="1" dirty="0" smtClean="0">
                <a:solidFill>
                  <a:schemeClr val="accent3">
                    <a:lumMod val="50000"/>
                  </a:schemeClr>
                </a:solidFill>
              </a:rPr>
              <a:t>Sipińska</a:t>
            </a:r>
          </a:p>
          <a:p>
            <a:pPr>
              <a:buNone/>
            </a:pPr>
            <a:r>
              <a:rPr lang="pl-PL" sz="1800" b="1" dirty="0" smtClean="0">
                <a:solidFill>
                  <a:schemeClr val="accent3">
                    <a:lumMod val="50000"/>
                  </a:schemeClr>
                </a:solidFill>
              </a:rPr>
              <a:t>Skaldowie </a:t>
            </a:r>
          </a:p>
          <a:p>
            <a:pPr>
              <a:buNone/>
            </a:pPr>
            <a:r>
              <a:rPr lang="pl-PL" sz="1800" b="1" dirty="0" smtClean="0">
                <a:solidFill>
                  <a:schemeClr val="accent3">
                    <a:lumMod val="50000"/>
                  </a:schemeClr>
                </a:solidFill>
              </a:rPr>
              <a:t>Czerwone </a:t>
            </a:r>
            <a:r>
              <a:rPr lang="pl-PL" sz="1800" b="1" dirty="0" smtClean="0">
                <a:solidFill>
                  <a:schemeClr val="accent3">
                    <a:lumMod val="50000"/>
                  </a:schemeClr>
                </a:solidFill>
              </a:rPr>
              <a:t>Gitary</a:t>
            </a:r>
          </a:p>
          <a:p>
            <a:pPr>
              <a:buNone/>
            </a:pPr>
            <a:r>
              <a:rPr lang="pl-PL" sz="1800" b="1" dirty="0" smtClean="0">
                <a:solidFill>
                  <a:schemeClr val="accent3">
                    <a:lumMod val="50000"/>
                  </a:schemeClr>
                </a:solidFill>
              </a:rPr>
              <a:t>Katarzyna </a:t>
            </a:r>
            <a:r>
              <a:rPr lang="pl-PL" sz="1800" b="1" dirty="0" smtClean="0">
                <a:solidFill>
                  <a:schemeClr val="accent3">
                    <a:lumMod val="50000"/>
                  </a:schemeClr>
                </a:solidFill>
              </a:rPr>
              <a:t>Nosowska</a:t>
            </a:r>
          </a:p>
          <a:p>
            <a:pPr>
              <a:buNone/>
            </a:pPr>
            <a:r>
              <a:rPr lang="pl-PL" sz="1800" b="1" dirty="0" smtClean="0">
                <a:solidFill>
                  <a:schemeClr val="accent3">
                    <a:lumMod val="50000"/>
                  </a:schemeClr>
                </a:solidFill>
              </a:rPr>
              <a:t>Ania Dąbrowska</a:t>
            </a:r>
            <a:endParaRPr lang="pl-PL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14800" cy="4925144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b="1" dirty="0" smtClean="0"/>
              <a:t>INTERPRETACJE MUZYCZNE</a:t>
            </a:r>
          </a:p>
          <a:p>
            <a:pPr>
              <a:buNone/>
            </a:pPr>
            <a:r>
              <a:rPr lang="pl-PL" sz="1800" b="1" dirty="0" smtClean="0"/>
              <a:t>UTWORY </a:t>
            </a:r>
            <a:r>
              <a:rPr lang="pl-PL" sz="1800" b="1" dirty="0" smtClean="0"/>
              <a:t>GAŁCZYŃSKIEGO ŚPIEWALI:</a:t>
            </a:r>
          </a:p>
          <a:p>
            <a:pPr>
              <a:buNone/>
            </a:pPr>
            <a:r>
              <a:rPr lang="pl-PL" sz="1800" b="1" dirty="0" smtClean="0">
                <a:solidFill>
                  <a:schemeClr val="accent3">
                    <a:lumMod val="50000"/>
                  </a:schemeClr>
                </a:solidFill>
              </a:rPr>
              <a:t>Kazik </a:t>
            </a:r>
            <a:r>
              <a:rPr lang="pl-PL" sz="1800" b="1" dirty="0" smtClean="0">
                <a:solidFill>
                  <a:schemeClr val="accent3">
                    <a:lumMod val="50000"/>
                  </a:schemeClr>
                </a:solidFill>
              </a:rPr>
              <a:t>Staszewski</a:t>
            </a:r>
          </a:p>
          <a:p>
            <a:pPr>
              <a:buNone/>
            </a:pPr>
            <a:r>
              <a:rPr lang="pl-PL" sz="1800" b="1" dirty="0" smtClean="0">
                <a:solidFill>
                  <a:schemeClr val="accent3">
                    <a:lumMod val="50000"/>
                  </a:schemeClr>
                </a:solidFill>
              </a:rPr>
              <a:t>Stan Borys </a:t>
            </a:r>
            <a:endParaRPr lang="pl-PL" sz="1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pl-PL" sz="1800" b="1" dirty="0" smtClean="0">
                <a:solidFill>
                  <a:schemeClr val="accent3">
                    <a:lumMod val="50000"/>
                  </a:schemeClr>
                </a:solidFill>
              </a:rPr>
              <a:t>Maryla Rodowicz </a:t>
            </a:r>
            <a:endParaRPr lang="pl-PL" sz="1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pl-PL" sz="1800" b="1" dirty="0" smtClean="0">
                <a:solidFill>
                  <a:schemeClr val="accent3">
                    <a:lumMod val="50000"/>
                  </a:schemeClr>
                </a:solidFill>
              </a:rPr>
              <a:t>Magda Umer </a:t>
            </a:r>
            <a:endParaRPr lang="pl-PL" sz="1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pl-PL" sz="1800" b="1" dirty="0" smtClean="0">
                <a:solidFill>
                  <a:schemeClr val="accent3">
                    <a:lumMod val="50000"/>
                  </a:schemeClr>
                </a:solidFill>
              </a:rPr>
              <a:t>Katarzyna Groniec </a:t>
            </a:r>
            <a:endParaRPr lang="pl-PL" sz="1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pl-PL" sz="1800" b="1" dirty="0" smtClean="0">
                <a:solidFill>
                  <a:schemeClr val="accent3">
                    <a:lumMod val="50000"/>
                  </a:schemeClr>
                </a:solidFill>
              </a:rPr>
              <a:t>Michał Bajor </a:t>
            </a:r>
            <a:endParaRPr lang="pl-PL" sz="1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pl-PL" sz="1800" b="1" dirty="0" smtClean="0">
                <a:solidFill>
                  <a:schemeClr val="accent3">
                    <a:lumMod val="50000"/>
                  </a:schemeClr>
                </a:solidFill>
              </a:rPr>
              <a:t>Marek </a:t>
            </a:r>
            <a:r>
              <a:rPr lang="pl-PL" sz="1800" b="1" dirty="0" smtClean="0">
                <a:solidFill>
                  <a:schemeClr val="accent3">
                    <a:lumMod val="50000"/>
                  </a:schemeClr>
                </a:solidFill>
              </a:rPr>
              <a:t>Grechuta</a:t>
            </a:r>
          </a:p>
          <a:p>
            <a:pPr>
              <a:buNone/>
            </a:pPr>
            <a:r>
              <a:rPr lang="pl-PL" sz="1800" b="1" dirty="0" smtClean="0">
                <a:solidFill>
                  <a:schemeClr val="accent3">
                    <a:lumMod val="50000"/>
                  </a:schemeClr>
                </a:solidFill>
              </a:rPr>
              <a:t>Artur </a:t>
            </a:r>
            <a:r>
              <a:rPr lang="pl-PL" sz="1800" b="1" dirty="0" smtClean="0">
                <a:solidFill>
                  <a:schemeClr val="accent3">
                    <a:lumMod val="50000"/>
                  </a:schemeClr>
                </a:solidFill>
              </a:rPr>
              <a:t>Gadowski</a:t>
            </a:r>
          </a:p>
          <a:p>
            <a:pPr>
              <a:buNone/>
            </a:pPr>
            <a:r>
              <a:rPr lang="pl-PL" sz="1800" b="1" dirty="0" smtClean="0">
                <a:solidFill>
                  <a:schemeClr val="accent3">
                    <a:lumMod val="50000"/>
                  </a:schemeClr>
                </a:solidFill>
              </a:rPr>
              <a:t>Jacek Wójcicki </a:t>
            </a:r>
            <a:endParaRPr lang="pl-PL" sz="1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pl-PL" sz="1800" b="1" dirty="0" smtClean="0">
                <a:solidFill>
                  <a:schemeClr val="accent3">
                    <a:lumMod val="50000"/>
                  </a:schemeClr>
                </a:solidFill>
              </a:rPr>
              <a:t>Piotr Fronczewski </a:t>
            </a:r>
            <a:endParaRPr lang="pl-PL" sz="1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b="1" dirty="0" smtClean="0"/>
          </a:p>
          <a:p>
            <a:pPr>
              <a:buNone/>
            </a:pPr>
            <a:endParaRPr lang="pl-PL" sz="1800" b="1" dirty="0"/>
          </a:p>
        </p:txBody>
      </p:sp>
      <p:pic>
        <p:nvPicPr>
          <p:cNvPr id="5" name="Obraz 4" descr="rodowic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348880"/>
            <a:ext cx="1080120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jeżows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3284984"/>
            <a:ext cx="11430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villa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4581128"/>
            <a:ext cx="108012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grechut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2276872"/>
            <a:ext cx="1080120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gronie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7" y="3429000"/>
            <a:ext cx="115212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 descr="bajor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6296" y="4797152"/>
            <a:ext cx="1085714" cy="1628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„Chciałbym wszystkie takie chwile</a:t>
            </a:r>
            <a:br>
              <a:rPr lang="pl-PL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pl-PL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ocalić od zapomnienia.”</a:t>
            </a: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b="1" dirty="0" smtClean="0"/>
              <a:t>WĄTKI I MOTYWY POETYCKIE:</a:t>
            </a:r>
          </a:p>
          <a:p>
            <a:pPr>
              <a:buNone/>
            </a:pPr>
            <a:endParaRPr lang="pl-PL" sz="1800" b="1" dirty="0" smtClean="0"/>
          </a:p>
          <a:p>
            <a:pPr>
              <a:buNone/>
            </a:pPr>
            <a:endParaRPr lang="pl-PL" sz="2000" b="1" dirty="0" smtClean="0"/>
          </a:p>
          <a:p>
            <a:pPr>
              <a:buNone/>
            </a:pPr>
            <a:r>
              <a:rPr lang="pl-PL" sz="2000" b="1" dirty="0" smtClean="0">
                <a:solidFill>
                  <a:schemeClr val="accent3">
                    <a:lumMod val="50000"/>
                  </a:schemeClr>
                </a:solidFill>
              </a:rPr>
              <a:t>-człowiek,</a:t>
            </a:r>
            <a:endParaRPr lang="pl-PL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pl-PL" sz="2000" b="1" dirty="0" smtClean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pl-PL" sz="2000" b="1" dirty="0" smtClean="0">
                <a:solidFill>
                  <a:schemeClr val="accent3">
                    <a:lumMod val="50000"/>
                  </a:schemeClr>
                </a:solidFill>
              </a:rPr>
              <a:t> natura,</a:t>
            </a:r>
          </a:p>
          <a:p>
            <a:pPr>
              <a:buNone/>
            </a:pPr>
            <a:r>
              <a:rPr lang="pl-PL" sz="2000" b="1" dirty="0" smtClean="0">
                <a:solidFill>
                  <a:schemeClr val="accent3">
                    <a:lumMod val="50000"/>
                  </a:schemeClr>
                </a:solidFill>
              </a:rPr>
              <a:t>-szczęście,</a:t>
            </a:r>
          </a:p>
          <a:p>
            <a:pPr>
              <a:buNone/>
            </a:pPr>
            <a:r>
              <a:rPr lang="pl-PL" sz="2000" b="1" dirty="0" smtClean="0">
                <a:solidFill>
                  <a:schemeClr val="accent3">
                    <a:lumMod val="50000"/>
                  </a:schemeClr>
                </a:solidFill>
              </a:rPr>
              <a:t>-miłość,</a:t>
            </a:r>
          </a:p>
          <a:p>
            <a:pPr>
              <a:buNone/>
            </a:pPr>
            <a:r>
              <a:rPr lang="pl-PL" sz="2000" b="1" dirty="0" smtClean="0">
                <a:solidFill>
                  <a:schemeClr val="accent3">
                    <a:lumMod val="50000"/>
                  </a:schemeClr>
                </a:solidFill>
              </a:rPr>
              <a:t>-przyjaźń,</a:t>
            </a:r>
          </a:p>
          <a:p>
            <a:pPr>
              <a:buNone/>
            </a:pPr>
            <a:r>
              <a:rPr lang="pl-PL" sz="2000" b="1" dirty="0" smtClean="0">
                <a:solidFill>
                  <a:schemeClr val="accent3">
                    <a:lumMod val="50000"/>
                  </a:schemeClr>
                </a:solidFill>
              </a:rPr>
              <a:t>-przemijanie,</a:t>
            </a:r>
          </a:p>
          <a:p>
            <a:pPr>
              <a:buNone/>
            </a:pPr>
            <a:r>
              <a:rPr lang="pl-PL" sz="2000" b="1" dirty="0" smtClean="0">
                <a:solidFill>
                  <a:schemeClr val="accent3">
                    <a:lumMod val="50000"/>
                  </a:schemeClr>
                </a:solidFill>
              </a:rPr>
              <a:t>-śmierć</a:t>
            </a:r>
          </a:p>
          <a:p>
            <a:pPr>
              <a:buNone/>
            </a:pPr>
            <a:endParaRPr lang="pl-PL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499992" y="1600200"/>
            <a:ext cx="4186808" cy="478112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>
              <a:buNone/>
            </a:pPr>
            <a:r>
              <a:rPr lang="pl-PL" sz="1800" b="1" dirty="0" smtClean="0"/>
              <a:t>WĄTKI I MOTYWY POETYCKIE</a:t>
            </a:r>
            <a:r>
              <a:rPr lang="pl-PL" sz="1800" b="1" dirty="0" smtClean="0"/>
              <a:t>:</a:t>
            </a:r>
          </a:p>
          <a:p>
            <a:pPr>
              <a:buNone/>
            </a:pPr>
            <a:endParaRPr lang="pl-PL" sz="1800" b="1" dirty="0" smtClean="0"/>
          </a:p>
          <a:p>
            <a:pPr>
              <a:buNone/>
            </a:pPr>
            <a:endParaRPr lang="pl-PL" sz="1800" b="1" dirty="0" smtClean="0"/>
          </a:p>
          <a:p>
            <a:pPr>
              <a:buNone/>
            </a:pPr>
            <a:r>
              <a:rPr lang="pl-PL" sz="2000" b="1" dirty="0" smtClean="0">
                <a:solidFill>
                  <a:schemeClr val="accent3">
                    <a:lumMod val="50000"/>
                  </a:schemeClr>
                </a:solidFill>
              </a:rPr>
              <a:t>-człowiek</a:t>
            </a:r>
            <a:r>
              <a:rPr lang="pl-PL" sz="2000" b="1" dirty="0" smtClean="0">
                <a:solidFill>
                  <a:schemeClr val="accent3">
                    <a:lumMod val="50000"/>
                  </a:schemeClr>
                </a:solidFill>
              </a:rPr>
              <a:t>,  </a:t>
            </a:r>
            <a:endParaRPr lang="pl-PL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pl-PL" sz="2000" b="1" dirty="0" smtClean="0">
                <a:solidFill>
                  <a:schemeClr val="accent3">
                    <a:lumMod val="50000"/>
                  </a:schemeClr>
                </a:solidFill>
              </a:rPr>
              <a:t>- natura,</a:t>
            </a:r>
          </a:p>
          <a:p>
            <a:pPr>
              <a:buNone/>
            </a:pPr>
            <a:r>
              <a:rPr lang="pl-PL" sz="2000" b="1" dirty="0" smtClean="0">
                <a:solidFill>
                  <a:schemeClr val="accent3">
                    <a:lumMod val="50000"/>
                  </a:schemeClr>
                </a:solidFill>
              </a:rPr>
              <a:t>-szczęście,</a:t>
            </a:r>
          </a:p>
          <a:p>
            <a:pPr>
              <a:buNone/>
            </a:pPr>
            <a:r>
              <a:rPr lang="pl-PL" sz="2000" b="1" dirty="0" smtClean="0">
                <a:solidFill>
                  <a:schemeClr val="accent3">
                    <a:lumMod val="50000"/>
                  </a:schemeClr>
                </a:solidFill>
              </a:rPr>
              <a:t>-miłość,</a:t>
            </a:r>
          </a:p>
          <a:p>
            <a:pPr>
              <a:buNone/>
            </a:pPr>
            <a:r>
              <a:rPr lang="pl-PL" sz="2000" b="1" dirty="0" smtClean="0">
                <a:solidFill>
                  <a:schemeClr val="accent3">
                    <a:lumMod val="50000"/>
                  </a:schemeClr>
                </a:solidFill>
              </a:rPr>
              <a:t>-przyjaźń,</a:t>
            </a:r>
          </a:p>
          <a:p>
            <a:pPr>
              <a:buNone/>
            </a:pPr>
            <a:r>
              <a:rPr lang="pl-PL" sz="2000" b="1" dirty="0" smtClean="0">
                <a:solidFill>
                  <a:schemeClr val="accent3">
                    <a:lumMod val="50000"/>
                  </a:schemeClr>
                </a:solidFill>
              </a:rPr>
              <a:t>-przemijanie,</a:t>
            </a:r>
          </a:p>
          <a:p>
            <a:pPr>
              <a:buNone/>
            </a:pPr>
            <a:r>
              <a:rPr lang="pl-PL" sz="2000" b="1" dirty="0" smtClean="0">
                <a:solidFill>
                  <a:schemeClr val="accent3">
                    <a:lumMod val="50000"/>
                  </a:schemeClr>
                </a:solidFill>
              </a:rPr>
              <a:t>-śmierć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2049" name="Picture 1" descr="C:\Documents and Settings\aaa\Ustawienia lokalne\Temporary Internet Files\Content.IE5\9VC05A04\MP90042798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204864"/>
            <a:ext cx="1483236" cy="108012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pic>
        <p:nvPicPr>
          <p:cNvPr id="2050" name="Picture 2" descr="C:\Documents and Settings\aaa\Ustawienia lokalne\Temporary Internet Files\Content.IE5\LYT65Q6T\MP90044754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501008"/>
            <a:ext cx="1507457" cy="100811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pic>
        <p:nvPicPr>
          <p:cNvPr id="2051" name="Picture 3" descr="C:\Documents and Settings\aaa\Ustawienia lokalne\Temporary Internet Files\Content.IE5\UPM3SN3C\MP90040227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797152"/>
            <a:ext cx="1512168" cy="103691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pic>
        <p:nvPicPr>
          <p:cNvPr id="2052" name="Picture 4" descr="C:\Documents and Settings\aaa\Ustawienia lokalne\Temporary Internet Files\Content.IE5\YGUD1O4K\MP90040135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1988840"/>
            <a:ext cx="1152128" cy="144016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053" name="Picture 5" descr="C:\Documents and Settings\aaa\Ustawienia lokalne\Temporary Internet Files\Content.IE5\YGUD1O4K\MP90040074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3717032"/>
            <a:ext cx="1620813" cy="108012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054" name="Picture 6" descr="C:\Documents and Settings\aaa\Ustawienia lokalne\Temporary Internet Files\Content.IE5\UPM3SN3C\MP900447451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5085184"/>
            <a:ext cx="1551434" cy="1052623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400" smtClean="0"/>
              <a:t/>
            </a:r>
            <a:br>
              <a:rPr lang="pl-PL" sz="2400" smtClean="0"/>
            </a:br>
            <a:r>
              <a:rPr lang="pl-PL" sz="2400" smtClean="0"/>
              <a:t>„</a:t>
            </a:r>
            <a:r>
              <a:rPr lang="pl-PL" sz="27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Chciałbym </a:t>
            </a:r>
            <a:r>
              <a:rPr lang="pl-PL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 ten błysk na szybie</a:t>
            </a:r>
            <a:br>
              <a:rPr lang="pl-PL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pl-PL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ocalić od </a:t>
            </a:r>
            <a:r>
              <a:rPr lang="pl-PL" sz="27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zapomnienia.”</a:t>
            </a: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043608" y="2060848"/>
            <a:ext cx="6984776" cy="353943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...” Zdradzę wam tajemnicę:</a:t>
            </a:r>
            <a:endParaRPr lang="pl-PL" sz="2800" dirty="0" smtClean="0"/>
          </a:p>
          <a:p>
            <a:pPr algn="ctr"/>
            <a:r>
              <a:rPr lang="pl-PL" sz="2800" b="1" dirty="0" smtClean="0"/>
              <a:t>nie czytamy poezji dlatego, że jest ładna</a:t>
            </a:r>
            <a:r>
              <a:rPr lang="pl-PL" sz="2800" b="1" dirty="0" smtClean="0"/>
              <a:t>. Czytamy </a:t>
            </a:r>
            <a:r>
              <a:rPr lang="pl-PL" sz="2800" b="1" dirty="0" smtClean="0"/>
              <a:t>ją, bo należymy do gatunku ludzkiego, a człowiek ma uczucia</a:t>
            </a:r>
            <a:r>
              <a:rPr lang="pl-PL" sz="2800" b="1" dirty="0" smtClean="0"/>
              <a:t>. Medycyna</a:t>
            </a:r>
            <a:r>
              <a:rPr lang="pl-PL" sz="2800" b="1" dirty="0" smtClean="0"/>
              <a:t>, prawo, finanse czy technika to wspaniałe dziedziny</a:t>
            </a:r>
            <a:r>
              <a:rPr lang="pl-PL" sz="2800" b="1" dirty="0" smtClean="0"/>
              <a:t>, ale </a:t>
            </a:r>
            <a:r>
              <a:rPr lang="pl-PL" sz="2800" b="1" dirty="0" smtClean="0"/>
              <a:t>żyjemy dla poezji, piękna, miłości</a:t>
            </a:r>
            <a:r>
              <a:rPr lang="pl-PL" sz="2800" b="1" dirty="0" smtClean="0"/>
              <a:t>...„</a:t>
            </a:r>
          </a:p>
          <a:p>
            <a:pPr algn="r"/>
            <a:r>
              <a:rPr lang="pl-PL" sz="2800" b="1" dirty="0" smtClean="0"/>
              <a:t> </a:t>
            </a:r>
            <a:r>
              <a:rPr lang="pl-PL" sz="2800" b="1" dirty="0" smtClean="0"/>
              <a:t>         </a:t>
            </a:r>
            <a:r>
              <a:rPr lang="pl-PL" sz="2000" b="1" i="1" dirty="0" smtClean="0"/>
              <a:t>Nancy H. Kleinbaum</a:t>
            </a:r>
            <a:endParaRPr lang="pl-PL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291</Words>
  <Application>Microsoft Office PowerPoint</Application>
  <PresentationFormat>Pokaz na ekranie (4:3)</PresentationFormat>
  <Paragraphs>106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Ocalić od zapomnienia…</vt:lpstr>
      <vt:lpstr>„Chciałbym oczu twoich chmurność ocalić od zapomnienia.” </vt:lpstr>
      <vt:lpstr>„A ja chciałbym twoje ręce  ocalić od zapomnienia. „ </vt:lpstr>
      <vt:lpstr>„Więc ja chciałbym twoje serce ocalić od zapomnienia.” </vt:lpstr>
      <vt:lpstr>„Chciałbym i blask naszej lampy ocalić od zapomnienia.” </vt:lpstr>
      <vt:lpstr>„Chciałbym wszystkie takie chwile ocalić od zapomnienia.” </vt:lpstr>
      <vt:lpstr> „Chciałbym i ten błysk na szybie ocalić od zapomnienia.” </vt:lpstr>
    </vt:vector>
  </TitlesOfParts>
  <Company>yyy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xxx</dc:creator>
  <cp:lastModifiedBy>xxx</cp:lastModifiedBy>
  <cp:revision>25</cp:revision>
  <dcterms:created xsi:type="dcterms:W3CDTF">2011-09-10T13:34:23Z</dcterms:created>
  <dcterms:modified xsi:type="dcterms:W3CDTF">2011-09-11T15:36:38Z</dcterms:modified>
</cp:coreProperties>
</file>